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5"/>
    <p:sldMasterId id="2147483667" r:id="rId6"/>
    <p:sldMasterId id="2147483685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</p:sldIdLst>
  <p:sldSz cy="5143500" cx="9144000"/>
  <p:notesSz cx="6858000" cy="9144000"/>
  <p:embeddedFontLst>
    <p:embeddedFont>
      <p:font typeface="Poppins"/>
      <p:regular r:id="rId27"/>
      <p:bold r:id="rId28"/>
      <p:italic r:id="rId29"/>
      <p:boldItalic r:id="rId30"/>
    </p:embeddedFont>
    <p:embeddedFont>
      <p:font typeface="Inter"/>
      <p:regular r:id="rId31"/>
      <p:bold r:id="rId32"/>
    </p:embeddedFont>
    <p:embeddedFont>
      <p:font typeface="Work Sans Medium"/>
      <p:regular r:id="rId33"/>
      <p:bold r:id="rId34"/>
      <p:italic r:id="rId35"/>
      <p:boldItalic r:id="rId36"/>
    </p:embeddedFont>
    <p:embeddedFont>
      <p:font typeface="Poppins Light"/>
      <p:regular r:id="rId37"/>
      <p:bold r:id="rId38"/>
      <p:italic r:id="rId39"/>
      <p:boldItalic r:id="rId40"/>
    </p:embeddedFont>
    <p:embeddedFont>
      <p:font typeface="Work Sans ExtraBold"/>
      <p:bold r:id="rId41"/>
      <p:boldItalic r:id="rId42"/>
    </p:embeddedFont>
    <p:embeddedFont>
      <p:font typeface="Work Sans"/>
      <p:regular r:id="rId43"/>
      <p:bold r:id="rId44"/>
      <p:italic r:id="rId45"/>
      <p:boldItalic r:id="rId46"/>
    </p:embeddedFont>
    <p:embeddedFont>
      <p:font typeface="Work Sans SemiBold"/>
      <p:regular r:id="rId47"/>
      <p:bold r:id="rId48"/>
      <p:italic r:id="rId49"/>
      <p:boldItalic r:id="rId50"/>
    </p:embeddedFont>
    <p:embeddedFont>
      <p:font typeface="Poppins SemiBold"/>
      <p:regular r:id="rId51"/>
      <p:bold r:id="rId52"/>
      <p:italic r:id="rId53"/>
      <p:boldItalic r:id="rId54"/>
    </p:embeddedFont>
    <p:embeddedFont>
      <p:font typeface="Poppins ExtraBold"/>
      <p:bold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57" roundtripDataSignature="AMtx7mjy7wcMLppoqqdg+N/r8wiPg6x3u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1FDFDCD-B089-4965-A7F6-5DFE5401274D}">
  <a:tblStyle styleId="{C1FDFDCD-B089-4965-A7F6-5DFE5401274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Light-boldItalic.fntdata"/><Relationship Id="rId42" Type="http://schemas.openxmlformats.org/officeDocument/2006/relationships/font" Target="fonts/WorkSansExtraBold-boldItalic.fntdata"/><Relationship Id="rId41" Type="http://schemas.openxmlformats.org/officeDocument/2006/relationships/font" Target="fonts/WorkSansExtraBold-bold.fntdata"/><Relationship Id="rId44" Type="http://schemas.openxmlformats.org/officeDocument/2006/relationships/font" Target="fonts/WorkSans-bold.fntdata"/><Relationship Id="rId43" Type="http://schemas.openxmlformats.org/officeDocument/2006/relationships/font" Target="fonts/WorkSans-regular.fntdata"/><Relationship Id="rId46" Type="http://schemas.openxmlformats.org/officeDocument/2006/relationships/font" Target="fonts/WorkSans-boldItalic.fntdata"/><Relationship Id="rId45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font" Target="fonts/WorkSansSemiBold-bold.fntdata"/><Relationship Id="rId47" Type="http://schemas.openxmlformats.org/officeDocument/2006/relationships/font" Target="fonts/WorkSansSemiBold-regular.fntdata"/><Relationship Id="rId49" Type="http://schemas.openxmlformats.org/officeDocument/2006/relationships/font" Target="fonts/WorkSansSemiBold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font" Target="fonts/Inter-regular.fntdata"/><Relationship Id="rId30" Type="http://schemas.openxmlformats.org/officeDocument/2006/relationships/font" Target="fonts/Poppins-boldItalic.fntdata"/><Relationship Id="rId33" Type="http://schemas.openxmlformats.org/officeDocument/2006/relationships/font" Target="fonts/WorkSansMedium-regular.fntdata"/><Relationship Id="rId32" Type="http://schemas.openxmlformats.org/officeDocument/2006/relationships/font" Target="fonts/Inter-bold.fntdata"/><Relationship Id="rId35" Type="http://schemas.openxmlformats.org/officeDocument/2006/relationships/font" Target="fonts/WorkSansMedium-italic.fntdata"/><Relationship Id="rId34" Type="http://schemas.openxmlformats.org/officeDocument/2006/relationships/font" Target="fonts/WorkSansMedium-bold.fntdata"/><Relationship Id="rId37" Type="http://schemas.openxmlformats.org/officeDocument/2006/relationships/font" Target="fonts/PoppinsLight-regular.fntdata"/><Relationship Id="rId36" Type="http://schemas.openxmlformats.org/officeDocument/2006/relationships/font" Target="fonts/WorkSansMedium-boldItalic.fntdata"/><Relationship Id="rId39" Type="http://schemas.openxmlformats.org/officeDocument/2006/relationships/font" Target="fonts/PoppinsLight-italic.fntdata"/><Relationship Id="rId38" Type="http://schemas.openxmlformats.org/officeDocument/2006/relationships/font" Target="fonts/PoppinsLight-bold.fntdata"/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29" Type="http://schemas.openxmlformats.org/officeDocument/2006/relationships/font" Target="fonts/Poppins-italic.fntdata"/><Relationship Id="rId51" Type="http://schemas.openxmlformats.org/officeDocument/2006/relationships/font" Target="fonts/PoppinsSemiBold-regular.fntdata"/><Relationship Id="rId50" Type="http://schemas.openxmlformats.org/officeDocument/2006/relationships/font" Target="fonts/WorkSansSemiBold-boldItalic.fntdata"/><Relationship Id="rId53" Type="http://schemas.openxmlformats.org/officeDocument/2006/relationships/font" Target="fonts/PoppinsSemiBold-italic.fntdata"/><Relationship Id="rId52" Type="http://schemas.openxmlformats.org/officeDocument/2006/relationships/font" Target="fonts/PoppinsSemiBold-bold.fntdata"/><Relationship Id="rId11" Type="http://schemas.openxmlformats.org/officeDocument/2006/relationships/slide" Target="slides/slide3.xml"/><Relationship Id="rId55" Type="http://schemas.openxmlformats.org/officeDocument/2006/relationships/font" Target="fonts/PoppinsExtraBold-bold.fntdata"/><Relationship Id="rId10" Type="http://schemas.openxmlformats.org/officeDocument/2006/relationships/slide" Target="slides/slide2.xml"/><Relationship Id="rId54" Type="http://schemas.openxmlformats.org/officeDocument/2006/relationships/font" Target="fonts/PoppinsSemiBold-boldItalic.fntdata"/><Relationship Id="rId13" Type="http://schemas.openxmlformats.org/officeDocument/2006/relationships/slide" Target="slides/slide5.xml"/><Relationship Id="rId57" Type="http://customschemas.google.com/relationships/presentationmetadata" Target="metadata"/><Relationship Id="rId12" Type="http://schemas.openxmlformats.org/officeDocument/2006/relationships/slide" Target="slides/slide4.xml"/><Relationship Id="rId56" Type="http://schemas.openxmlformats.org/officeDocument/2006/relationships/font" Target="fonts/PoppinsExtraBold-boldItalic.fntdata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4.jpg>
</file>

<file path=ppt/media/image15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5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Dibuka oleh fattah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Fahmi / Firhan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Fahmi / Firhan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Ghedi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Ghedi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" name="Google Shape;43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8" name="Google Shape;44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Fattah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Fattah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Fattah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Fahmi / Firhan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Fahmi / Firhan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Fahmi / Firhan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Fahmi / Firhan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Fahmi / Firhan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7.png"/><Relationship Id="rId3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29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0.jpg"/><Relationship Id="rId3" Type="http://schemas.openxmlformats.org/officeDocument/2006/relationships/image" Target="../media/image19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0.jpg"/><Relationship Id="rId3" Type="http://schemas.openxmlformats.org/officeDocument/2006/relationships/image" Target="../media/image1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jpg"/><Relationship Id="rId3" Type="http://schemas.openxmlformats.org/officeDocument/2006/relationships/image" Target="../media/image7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jpg"/><Relationship Id="rId3" Type="http://schemas.openxmlformats.org/officeDocument/2006/relationships/image" Target="../media/image7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jpg"/><Relationship Id="rId3" Type="http://schemas.openxmlformats.org/officeDocument/2006/relationships/image" Target="../media/image7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" name="Google Shape;1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7" name="Google Shape;47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3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1" name="Google Shape;51;p3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2" name="Google Shape;52;p3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6" name="Google Shape;5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3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5" name="Google Shape;65;p38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8" name="Google Shape;68;p39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71" name="Google Shape;71;p40"/>
          <p:cNvPicPr preferRelativeResize="0"/>
          <p:nvPr/>
        </p:nvPicPr>
        <p:blipFill rotWithShape="1">
          <a:blip r:embed="rId2">
            <a:alphaModFix/>
          </a:blip>
          <a:srcRect b="34000" l="0" r="0" t="31469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3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"/>
            <a:ext cx="9206026" cy="51784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5" name="Google Shape;7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3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"/>
            <a:ext cx="914399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3" name="Google Shape;8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7" name="Google Shape;87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1" name="Google Shape;91;p43"/>
          <p:cNvPicPr preferRelativeResize="0"/>
          <p:nvPr/>
        </p:nvPicPr>
        <p:blipFill rotWithShape="1">
          <a:blip r:embed="rId3">
            <a:alphaModFix/>
          </a:blip>
          <a:srcRect b="0" l="-11869" r="-10498" t="0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_2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4" name="Google Shape;94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44"/>
          <p:cNvPicPr preferRelativeResize="0"/>
          <p:nvPr/>
        </p:nvPicPr>
        <p:blipFill rotWithShape="1">
          <a:blip r:embed="rId3">
            <a:alphaModFix/>
          </a:blip>
          <a:srcRect b="0" l="-11869" r="-10498" t="0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9" name="Google Shape;9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" name="Google Shape;103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8" name="Google Shape;108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1" name="Google Shape;11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4" name="Google Shape;114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5" name="Google Shape;115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8" name="Google Shape;118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2" name="Google Shape;122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3" name="Google Shape;123;p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" name="Google Shape;124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_2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" name="Google Shape;19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6"/>
          <p:cNvPicPr preferRelativeResize="0"/>
          <p:nvPr/>
        </p:nvPicPr>
        <p:blipFill rotWithShape="1">
          <a:blip r:embed="rId3">
            <a:alphaModFix/>
          </a:blip>
          <a:srcRect b="0" l="-11869" r="-10498" t="0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7" name="Google Shape;127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" name="Google Shape;131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6" name="Google Shape;136;p55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9" name="Google Shape;139;p56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42" name="Google Shape;142;p57"/>
          <p:cNvPicPr preferRelativeResize="0"/>
          <p:nvPr/>
        </p:nvPicPr>
        <p:blipFill rotWithShape="1">
          <a:blip r:embed="rId2">
            <a:alphaModFix/>
          </a:blip>
          <a:srcRect b="34000" l="0" r="0" t="31469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 1">
  <p:cSld name="TITLE_2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9" name="Google Shape;149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5"/>
          <p:cNvPicPr preferRelativeResize="0"/>
          <p:nvPr/>
        </p:nvPicPr>
        <p:blipFill rotWithShape="1">
          <a:blip r:embed="rId3">
            <a:alphaModFix/>
          </a:blip>
          <a:srcRect b="0" l="-11869" r="-10498" t="0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58"/>
          <p:cNvPicPr preferRelativeResize="0"/>
          <p:nvPr/>
        </p:nvPicPr>
        <p:blipFill rotWithShape="1">
          <a:blip r:embed="rId2">
            <a:alphaModFix/>
          </a:blip>
          <a:srcRect b="0" l="17884" r="23014" t="0"/>
          <a:stretch/>
        </p:blipFill>
        <p:spPr>
          <a:xfrm>
            <a:off x="0" y="0"/>
            <a:ext cx="4560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4" name="Google Shape;154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7899" y="814525"/>
            <a:ext cx="1932934" cy="1366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" name="Google Shape;155;p58"/>
          <p:cNvCxnSpPr/>
          <p:nvPr/>
        </p:nvCxnSpPr>
        <p:spPr>
          <a:xfrm>
            <a:off x="4961450" y="3495925"/>
            <a:ext cx="36993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"/>
            <a:ext cx="914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9" name="Google Shape;159;p59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0" name="Google Shape;160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64550" y="606300"/>
            <a:ext cx="2414898" cy="17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60"/>
          <p:cNvPicPr preferRelativeResize="0"/>
          <p:nvPr/>
        </p:nvPicPr>
        <p:blipFill rotWithShape="1">
          <a:blip r:embed="rId2">
            <a:alphaModFix/>
          </a:blip>
          <a:srcRect b="9217" l="8826" r="9600" t="9209"/>
          <a:stretch/>
        </p:blipFill>
        <p:spPr>
          <a:xfrm flipH="1" rot="10800000">
            <a:off x="0" y="0"/>
            <a:ext cx="9144000" cy="514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4" name="Google Shape;164;p60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5" name="Google Shape;165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64550" y="606300"/>
            <a:ext cx="2414898" cy="17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" name="Google Shape;24;p27"/>
          <p:cNvPicPr preferRelativeResize="0"/>
          <p:nvPr/>
        </p:nvPicPr>
        <p:blipFill rotWithShape="1">
          <a:blip r:embed="rId3">
            <a:alphaModFix/>
          </a:blip>
          <a:srcRect b="0" l="-11869" r="-10498" t="0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68" name="Google Shape;168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987"/>
            <a:ext cx="9144000" cy="514548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61"/>
          <p:cNvSpPr txBox="1"/>
          <p:nvPr>
            <p:ph idx="12" type="sldNum"/>
          </p:nvPr>
        </p:nvSpPr>
        <p:spPr>
          <a:xfrm>
            <a:off x="81213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0</a:t>
            </a:r>
            <a:endParaRPr/>
          </a:p>
        </p:txBody>
      </p:sp>
      <p:pic>
        <p:nvPicPr>
          <p:cNvPr id="170" name="Google Shape;170;p61"/>
          <p:cNvPicPr preferRelativeResize="0"/>
          <p:nvPr/>
        </p:nvPicPr>
        <p:blipFill rotWithShape="1">
          <a:blip r:embed="rId3">
            <a:alphaModFix/>
          </a:blip>
          <a:srcRect b="34000" l="0" r="0" t="31469"/>
          <a:stretch/>
        </p:blipFill>
        <p:spPr>
          <a:xfrm>
            <a:off x="7072375" y="4687850"/>
            <a:ext cx="1410576" cy="344348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61"/>
          <p:cNvSpPr txBox="1"/>
          <p:nvPr>
            <p:ph idx="2" type="sldNum"/>
          </p:nvPr>
        </p:nvSpPr>
        <p:spPr>
          <a:xfrm>
            <a:off x="82266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5" name="Google Shape;175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_2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9" name="Google Shape;179;p63"/>
          <p:cNvPicPr preferRelativeResize="0"/>
          <p:nvPr/>
        </p:nvPicPr>
        <p:blipFill rotWithShape="1">
          <a:blip r:embed="rId3">
            <a:alphaModFix/>
          </a:blip>
          <a:srcRect b="0" l="-11869" r="-10498" t="0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 1 1">
  <p:cSld name="TITLE_2_1_1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2" name="Google Shape;182;p64"/>
          <p:cNvPicPr preferRelativeResize="0"/>
          <p:nvPr/>
        </p:nvPicPr>
        <p:blipFill rotWithShape="1">
          <a:blip r:embed="rId2">
            <a:alphaModFix/>
          </a:blip>
          <a:srcRect b="0" l="-11869" r="-10498" t="0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64"/>
          <p:cNvPicPr preferRelativeResize="0"/>
          <p:nvPr/>
        </p:nvPicPr>
        <p:blipFill rotWithShape="1">
          <a:blip r:embed="rId2">
            <a:alphaModFix/>
          </a:blip>
          <a:srcRect b="0" l="-11869" r="-10498" t="0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4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8" name="Google Shape;188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 1">
  <p:cSld name="SECTION_HEADER_4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"/>
            <a:ext cx="914399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2" name="Google Shape;192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95" name="Google Shape;195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987"/>
            <a:ext cx="9144000" cy="5145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67"/>
          <p:cNvPicPr preferRelativeResize="0"/>
          <p:nvPr/>
        </p:nvPicPr>
        <p:blipFill rotWithShape="1">
          <a:blip r:embed="rId3">
            <a:alphaModFix/>
          </a:blip>
          <a:srcRect b="34000" l="0" r="0" t="31469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99" name="Google Shape;199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2400" y="0"/>
            <a:ext cx="9144000" cy="514548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68"/>
          <p:cNvSpPr txBox="1"/>
          <p:nvPr>
            <p:ph idx="12" type="sldNum"/>
          </p:nvPr>
        </p:nvSpPr>
        <p:spPr>
          <a:xfrm>
            <a:off x="81213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0</a:t>
            </a:r>
            <a:endParaRPr/>
          </a:p>
        </p:txBody>
      </p:sp>
      <p:pic>
        <p:nvPicPr>
          <p:cNvPr id="201" name="Google Shape;201;p68"/>
          <p:cNvPicPr preferRelativeResize="0"/>
          <p:nvPr/>
        </p:nvPicPr>
        <p:blipFill rotWithShape="1">
          <a:blip r:embed="rId3">
            <a:alphaModFix/>
          </a:blip>
          <a:srcRect b="34000" l="0" r="0" t="31469"/>
          <a:stretch/>
        </p:blipFill>
        <p:spPr>
          <a:xfrm>
            <a:off x="7102700" y="4687850"/>
            <a:ext cx="1410576" cy="344348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68"/>
          <p:cNvSpPr txBox="1"/>
          <p:nvPr>
            <p:ph idx="2" type="sldNum"/>
          </p:nvPr>
        </p:nvSpPr>
        <p:spPr>
          <a:xfrm>
            <a:off x="82266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03" name="Google Shape;203;p68"/>
          <p:cNvGraphicFramePr/>
          <p:nvPr/>
        </p:nvGraphicFramePr>
        <p:xfrm>
          <a:off x="1569113" y="10391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{C1FDFDCD-B089-4965-A7F6-5DFE5401274D}</a:tableStyleId>
              </a:tblPr>
              <a:tblGrid>
                <a:gridCol w="1201150"/>
                <a:gridCol w="1164450"/>
                <a:gridCol w="1237850"/>
                <a:gridCol w="1201150"/>
                <a:gridCol w="1201150"/>
              </a:tblGrid>
              <a:tr h="303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b="1" sz="800" u="none" cap="none" strike="noStrik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Full-Time</a:t>
                      </a:r>
                      <a:endParaRPr b="1" sz="900" u="none" cap="none" strike="noStrik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Part-Time/ In-house</a:t>
                      </a:r>
                      <a:endParaRPr b="1" sz="900" u="none" cap="none" strike="noStrik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KODE by HACKTIV8</a:t>
                      </a:r>
                      <a:endParaRPr b="1" sz="900" u="none" cap="none" strike="noStrik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KODE by HACKTIV8</a:t>
                      </a:r>
                      <a:endParaRPr b="1" sz="900" u="none" cap="none" strike="noStrik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9138"/>
                    </a:solidFill>
                  </a:tcPr>
                </a:tc>
              </a:tr>
              <a:tr h="303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Delivery</a:t>
                      </a:r>
                      <a:endParaRPr sz="900" u="none" cap="none" strike="noStrik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In-Person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In-Person/Remote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Online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Online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6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Time Commitment</a:t>
                      </a:r>
                      <a:endParaRPr sz="900" u="none" cap="none" strike="noStrik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1,000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hours</a:t>
                      </a:r>
                      <a:endParaRPr b="1" sz="7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32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hours</a:t>
                      </a:r>
                      <a:endParaRPr b="1" sz="7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1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H</a:t>
                      </a: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ours (avg)</a:t>
                      </a:r>
                      <a:endParaRPr b="1" sz="7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1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H</a:t>
                      </a: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ours (avg)</a:t>
                      </a:r>
                      <a:endParaRPr b="1" sz="7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3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Frequency</a:t>
                      </a:r>
                      <a:endParaRPr sz="900" u="none" cap="none" strike="noStrik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Monthly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Varies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6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Capacity</a:t>
                      </a:r>
                      <a:endParaRPr sz="900" u="none" cap="none" strike="noStrik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40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students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20-</a:t>
                      </a:r>
                      <a:r>
                        <a:rPr lang="en-US" sz="7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30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students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3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Quiz</a:t>
                      </a:r>
                      <a:endParaRPr sz="900" u="none" cap="none" strike="noStrik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3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Two-Way Learning</a:t>
                      </a:r>
                      <a:endParaRPr sz="900" u="none" cap="none" strike="noStrik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b="1" sz="800" u="none" cap="none" strike="noStrik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3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Career Support</a:t>
                      </a:r>
                      <a:endParaRPr sz="900" u="none" cap="none" strike="noStrik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b="1" sz="800" u="none" cap="none" strike="noStrik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b="1" sz="800" u="none" cap="none" strike="noStrik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u="none" cap="none" strike="noStrik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800" u="none" cap="none" strike="noStrik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b="1" sz="800" u="none" cap="none" strike="noStrik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6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Pricing</a:t>
                      </a:r>
                      <a:endParaRPr sz="900" u="none" cap="none" strike="noStrik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Rp 40,000K</a:t>
                      </a:r>
                      <a:endParaRPr sz="700" u="none" cap="none" strike="noStrik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-US" sz="7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10</a:t>
                      </a: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,000K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F</a:t>
                      </a: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ixed (avg)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-US" sz="7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349K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-US" sz="700" u="none" cap="none" strike="noStrike">
                          <a:latin typeface="Avenir"/>
                          <a:ea typeface="Avenir"/>
                          <a:cs typeface="Avenir"/>
                          <a:sym typeface="Avenir"/>
                        </a:rPr>
                        <a:t>349K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cap="none" strike="noStrik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6" name="Google Shape;206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" name="Google Shape;207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0" name="Google Shape;210;p7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1" name="Google Shape;211;p7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2" name="Google Shape;212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 1">
  <p:cSld name="TITLE_2_1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" name="Google Shape;27;p28"/>
          <p:cNvPicPr preferRelativeResize="0"/>
          <p:nvPr/>
        </p:nvPicPr>
        <p:blipFill rotWithShape="1">
          <a:blip r:embed="rId2">
            <a:alphaModFix/>
          </a:blip>
          <a:srcRect b="0" l="-11869" r="-10498" t="0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5" name="Google Shape;215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7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8" name="Google Shape;218;p7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9" name="Google Shape;219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7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2" name="Google Shape;222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7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6" name="Google Shape;226;p7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7" name="Google Shape;227;p7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8" name="Google Shape;228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7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31" name="Google Shape;231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7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4" name="Google Shape;234;p7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" name="Google Shape;235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" name="Google Shape;3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" name="Google Shape;43;p3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46.xml"/><Relationship Id="rId22" Type="http://schemas.openxmlformats.org/officeDocument/2006/relationships/theme" Target="../theme/theme4.xml"/><Relationship Id="rId10" Type="http://schemas.openxmlformats.org/officeDocument/2006/relationships/slideLayout" Target="../slideLayouts/slideLayout45.xml"/><Relationship Id="rId21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54.xml"/><Relationship Id="rId6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53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Relationship Id="rId4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3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3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Relationship Id="rId4" Type="http://schemas.openxmlformats.org/officeDocument/2006/relationships/image" Target="../media/image3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9.png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huggingface.co/spaces/mohdfattahillah/PropertyWorth" TargetMode="External"/><Relationship Id="rId4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4.pn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3.png"/><Relationship Id="rId4" Type="http://schemas.openxmlformats.org/officeDocument/2006/relationships/image" Target="../media/image40.png"/><Relationship Id="rId5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8.png"/><Relationship Id="rId4" Type="http://schemas.openxmlformats.org/officeDocument/2006/relationships/image" Target="../media/image46.png"/><Relationship Id="rId5" Type="http://schemas.openxmlformats.org/officeDocument/2006/relationships/image" Target="../media/image41.png"/><Relationship Id="rId6" Type="http://schemas.openxmlformats.org/officeDocument/2006/relationships/image" Target="../media/image45.png"/><Relationship Id="rId7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png"/><Relationship Id="rId4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Relationship Id="rId4" Type="http://schemas.openxmlformats.org/officeDocument/2006/relationships/image" Target="../media/image21.png"/><Relationship Id="rId5" Type="http://schemas.openxmlformats.org/officeDocument/2006/relationships/hyperlink" Target="https://www.lamudi.co.id/" TargetMode="External"/><Relationship Id="rId6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28.png"/><Relationship Id="rId9" Type="http://schemas.openxmlformats.org/officeDocument/2006/relationships/image" Target="../media/image50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7" Type="http://schemas.openxmlformats.org/officeDocument/2006/relationships/image" Target="../media/image51.png"/><Relationship Id="rId8" Type="http://schemas.openxmlformats.org/officeDocument/2006/relationships/image" Target="../media/image5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hyperlink" Target="about:blank" TargetMode="External"/><Relationship Id="rId5" Type="http://schemas.openxmlformats.org/officeDocument/2006/relationships/image" Target="../media/image4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3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3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3" name="Google Shape;243;p1"/>
          <p:cNvSpPr txBox="1"/>
          <p:nvPr/>
        </p:nvSpPr>
        <p:spPr>
          <a:xfrm>
            <a:off x="5250654" y="4663217"/>
            <a:ext cx="67533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Group 1 - </a:t>
            </a:r>
            <a:r>
              <a:rPr b="1" i="0" lang="en-US" sz="1500" u="none" cap="none" strike="noStrike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PropertyWorth</a:t>
            </a:r>
            <a:endParaRPr b="1" i="0" sz="1500" u="none" cap="none" strike="noStrike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244" name="Google Shape;24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883577" y="1206104"/>
            <a:ext cx="5957174" cy="42370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5" name="Google Shape;245;p1"/>
          <p:cNvGrpSpPr/>
          <p:nvPr/>
        </p:nvGrpSpPr>
        <p:grpSpPr>
          <a:xfrm>
            <a:off x="3168502" y="973828"/>
            <a:ext cx="5211807" cy="1742437"/>
            <a:chOff x="3168502" y="973828"/>
            <a:chExt cx="5211807" cy="1742437"/>
          </a:xfrm>
        </p:grpSpPr>
        <p:sp>
          <p:nvSpPr>
            <p:cNvPr id="246" name="Google Shape;246;p1"/>
            <p:cNvSpPr txBox="1"/>
            <p:nvPr/>
          </p:nvSpPr>
          <p:spPr>
            <a:xfrm>
              <a:off x="3168502" y="1623172"/>
              <a:ext cx="4863526" cy="5610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0"/>
                <a:buFont typeface="Arial"/>
                <a:buNone/>
              </a:pPr>
              <a:r>
                <a:rPr b="0" i="0" lang="en-US" sz="4400" u="none" cap="none" strike="noStrike">
                  <a:solidFill>
                    <a:srgbClr val="F06634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PropertyWorth</a:t>
              </a:r>
              <a:endParaRPr b="0" i="0" sz="44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47" name="Google Shape;247;p1"/>
            <p:cNvSpPr txBox="1"/>
            <p:nvPr/>
          </p:nvSpPr>
          <p:spPr>
            <a:xfrm>
              <a:off x="3168502" y="2257991"/>
              <a:ext cx="5211807" cy="4582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0"/>
                <a:buFont typeface="Arial"/>
                <a:buNone/>
              </a:pPr>
              <a:r>
                <a:rPr b="0" i="0" lang="en-US" sz="1600" u="none" cap="none" strike="noStrike">
                  <a:solidFill>
                    <a:srgbClr val="F0663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Easy solution to estimate your home prices</a:t>
              </a:r>
              <a:endParaRPr b="0" i="0" sz="1600" u="none" cap="none" strike="noStrike">
                <a:solidFill>
                  <a:srgbClr val="F06634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pic>
          <p:nvPicPr>
            <p:cNvPr id="248" name="Google Shape;248;p1"/>
            <p:cNvPicPr preferRelativeResize="0"/>
            <p:nvPr/>
          </p:nvPicPr>
          <p:blipFill rotWithShape="1">
            <a:blip r:embed="rId4">
              <a:alphaModFix/>
            </a:blip>
            <a:srcRect b="28475" l="33472" r="33571" t="28665"/>
            <a:stretch/>
          </p:blipFill>
          <p:spPr>
            <a:xfrm>
              <a:off x="5070141" y="973828"/>
              <a:ext cx="597100" cy="55432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2" name="Google Shape;362;p10"/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Analysis Data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63" name="Google Shape;363;p10"/>
          <p:cNvPicPr preferRelativeResize="0"/>
          <p:nvPr/>
        </p:nvPicPr>
        <p:blipFill rotWithShape="1">
          <a:blip r:embed="rId3">
            <a:alphaModFix/>
          </a:blip>
          <a:srcRect b="23629" l="27787" r="29556" t="21606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10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365" name="Google Shape;365;p10"/>
          <p:cNvSpPr txBox="1"/>
          <p:nvPr/>
        </p:nvSpPr>
        <p:spPr>
          <a:xfrm>
            <a:off x="408128" y="824983"/>
            <a:ext cx="8613030" cy="8553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14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Comparison between Land Area vs Price and Building Area vs Price</a:t>
            </a:r>
            <a:endParaRPr b="1" i="0" sz="14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66" name="Google Shape;366;p10"/>
          <p:cNvPicPr preferRelativeResize="0"/>
          <p:nvPr/>
        </p:nvPicPr>
        <p:blipFill rotWithShape="1">
          <a:blip r:embed="rId4">
            <a:alphaModFix/>
          </a:blip>
          <a:srcRect b="6354" l="0" r="0" t="6026"/>
          <a:stretch/>
        </p:blipFill>
        <p:spPr>
          <a:xfrm>
            <a:off x="570870" y="1168995"/>
            <a:ext cx="7754727" cy="2646649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10"/>
          <p:cNvSpPr txBox="1"/>
          <p:nvPr/>
        </p:nvSpPr>
        <p:spPr>
          <a:xfrm>
            <a:off x="751746" y="3871538"/>
            <a:ext cx="7242328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There are many distribution data of houses with land area and building area &lt; 500m2, the price is more at &lt; IDR 10 Billion, but some are &gt; IDR 10 Billion</a:t>
            </a:r>
            <a:endParaRPr/>
          </a:p>
          <a:p>
            <a:pPr indent="-2095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Houses with land area and building area &gt; 500m2 are few with a price &lt; IDR 10 Billion and more have a price &gt; IDR 10 Billion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3" name="Google Shape;373;p11"/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Analysis Data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74" name="Google Shape;374;p11"/>
          <p:cNvPicPr preferRelativeResize="0"/>
          <p:nvPr/>
        </p:nvPicPr>
        <p:blipFill rotWithShape="1">
          <a:blip r:embed="rId3">
            <a:alphaModFix/>
          </a:blip>
          <a:srcRect b="23629" l="27787" r="29556" t="21606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11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376" name="Google Shape;376;p11"/>
          <p:cNvSpPr txBox="1"/>
          <p:nvPr/>
        </p:nvSpPr>
        <p:spPr>
          <a:xfrm>
            <a:off x="408128" y="824983"/>
            <a:ext cx="8613030" cy="8553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The influence of the number of rooms and number of bathrooms on house prices</a:t>
            </a:r>
            <a:endParaRPr b="1" i="0" sz="14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77" name="Google Shape;377;p11"/>
          <p:cNvPicPr preferRelativeResize="0"/>
          <p:nvPr/>
        </p:nvPicPr>
        <p:blipFill rotWithShape="1">
          <a:blip r:embed="rId4">
            <a:alphaModFix/>
          </a:blip>
          <a:srcRect b="0" l="0" r="0" t="6518"/>
          <a:stretch/>
        </p:blipFill>
        <p:spPr>
          <a:xfrm>
            <a:off x="502190" y="1252655"/>
            <a:ext cx="8211585" cy="2972382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11"/>
          <p:cNvSpPr txBox="1"/>
          <p:nvPr/>
        </p:nvSpPr>
        <p:spPr>
          <a:xfrm>
            <a:off x="875512" y="3995351"/>
            <a:ext cx="7392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Houses with &lt; 3 bedrooms and bathrooms each have a price of &lt; IDR 5 Billion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Houses with &gt; </a:t>
            </a:r>
            <a:r>
              <a:rPr lang="en-US" sz="1200">
                <a:latin typeface="Poppins"/>
                <a:ea typeface="Poppins"/>
                <a:cs typeface="Poppins"/>
                <a:sym typeface="Poppins"/>
              </a:rPr>
              <a:t>2</a:t>
            </a:r>
            <a:r>
              <a:rPr b="0" i="0" lang="en-US" sz="12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bedrooms and bathrooms each have a price &gt; IDR 5 billion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more bedrooms and bathrooms, the higher the price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4" name="Google Shape;384;p12"/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Methodology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85" name="Google Shape;385;p12"/>
          <p:cNvPicPr preferRelativeResize="0"/>
          <p:nvPr/>
        </p:nvPicPr>
        <p:blipFill rotWithShape="1">
          <a:blip r:embed="rId3">
            <a:alphaModFix/>
          </a:blip>
          <a:srcRect b="23629" l="27787" r="29556" t="21606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12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387" name="Google Shape;387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7200" y="967456"/>
            <a:ext cx="3958289" cy="3994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3" name="Google Shape;393;p13"/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Model Evaluation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94" name="Google Shape;39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811" y="899547"/>
            <a:ext cx="4870471" cy="385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13"/>
          <p:cNvPicPr preferRelativeResize="0"/>
          <p:nvPr/>
        </p:nvPicPr>
        <p:blipFill rotWithShape="1">
          <a:blip r:embed="rId4">
            <a:alphaModFix/>
          </a:blip>
          <a:srcRect b="23629" l="27787" r="29556" t="21606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13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2" name="Google Shape;402;p14"/>
          <p:cNvSpPr txBox="1"/>
          <p:nvPr/>
        </p:nvSpPr>
        <p:spPr>
          <a:xfrm>
            <a:off x="2477791" y="1869338"/>
            <a:ext cx="52716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48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Demo Model</a:t>
            </a:r>
            <a:endParaRPr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000" u="none" cap="none" strike="noStrike">
                <a:solidFill>
                  <a:srgbClr val="F06634"/>
                </a:solidFill>
                <a:latin typeface="Poppins"/>
                <a:ea typeface="Poppins"/>
                <a:cs typeface="Poppins"/>
                <a:sym typeface="Poppins"/>
              </a:rPr>
              <a:t>(</a:t>
            </a:r>
            <a:r>
              <a:rPr i="0" lang="en-US" sz="2000" u="sng" cap="none" strike="noStrike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huggingface</a:t>
            </a:r>
            <a:r>
              <a:rPr i="0" lang="en-US" sz="2000" u="none" cap="none" strike="noStrike">
                <a:solidFill>
                  <a:srgbClr val="F06634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  <a:endParaRPr>
              <a:solidFill>
                <a:srgbClr val="F0663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3" name="Google Shape;403;p14"/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Demo Model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404" name="Google Shape;404;p14"/>
          <p:cNvPicPr preferRelativeResize="0"/>
          <p:nvPr/>
        </p:nvPicPr>
        <p:blipFill rotWithShape="1">
          <a:blip r:embed="rId4">
            <a:alphaModFix/>
          </a:blip>
          <a:srcRect b="23629" l="27787" r="29556" t="21606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14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5"/>
          <p:cNvSpPr txBox="1"/>
          <p:nvPr/>
        </p:nvSpPr>
        <p:spPr>
          <a:xfrm>
            <a:off x="775925" y="743375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Challenges</a:t>
            </a:r>
            <a:endParaRPr b="0" i="0" sz="2300" u="none" cap="none" strike="noStrike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11" name="Google Shape;4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412" name="Google Shape;412;p15"/>
          <p:cNvGrpSpPr/>
          <p:nvPr/>
        </p:nvGrpSpPr>
        <p:grpSpPr>
          <a:xfrm>
            <a:off x="5852866" y="1598300"/>
            <a:ext cx="2220864" cy="2211933"/>
            <a:chOff x="5852866" y="1598300"/>
            <a:chExt cx="2220864" cy="2211933"/>
          </a:xfrm>
        </p:grpSpPr>
        <p:sp>
          <p:nvSpPr>
            <p:cNvPr id="413" name="Google Shape;413;p15"/>
            <p:cNvSpPr/>
            <p:nvPr/>
          </p:nvSpPr>
          <p:spPr>
            <a:xfrm>
              <a:off x="5852866" y="2650350"/>
              <a:ext cx="2220864" cy="1159883"/>
            </a:xfrm>
            <a:prstGeom prst="roundRect">
              <a:avLst>
                <a:gd fmla="val 10000" name="adj"/>
              </a:avLst>
            </a:prstGeom>
            <a:solidFill>
              <a:srgbClr val="FFCC8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Limited PC Resources related to Geospatial Analysis</a:t>
              </a:r>
              <a:endPara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pic>
          <p:nvPicPr>
            <p:cNvPr id="414" name="Google Shape;414;p15"/>
            <p:cNvPicPr preferRelativeResize="0"/>
            <p:nvPr/>
          </p:nvPicPr>
          <p:blipFill rotWithShape="1">
            <a:blip r:embed="rId3">
              <a:alphaModFix/>
            </a:blip>
            <a:srcRect b="0" l="72772" r="0" t="69318"/>
            <a:stretch/>
          </p:blipFill>
          <p:spPr>
            <a:xfrm>
              <a:off x="6450757" y="1598300"/>
              <a:ext cx="1025081" cy="110270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15" name="Google Shape;415;p15"/>
          <p:cNvGrpSpPr/>
          <p:nvPr/>
        </p:nvGrpSpPr>
        <p:grpSpPr>
          <a:xfrm>
            <a:off x="923924" y="1725550"/>
            <a:ext cx="2209801" cy="2103500"/>
            <a:chOff x="923924" y="1725550"/>
            <a:chExt cx="2209801" cy="2103500"/>
          </a:xfrm>
        </p:grpSpPr>
        <p:sp>
          <p:nvSpPr>
            <p:cNvPr id="416" name="Google Shape;416;p15"/>
            <p:cNvSpPr/>
            <p:nvPr/>
          </p:nvSpPr>
          <p:spPr>
            <a:xfrm>
              <a:off x="923924" y="2669167"/>
              <a:ext cx="2209801" cy="1159883"/>
            </a:xfrm>
            <a:prstGeom prst="roundRect">
              <a:avLst>
                <a:gd fmla="val 10000" name="adj"/>
              </a:avLst>
            </a:prstGeom>
            <a:solidFill>
              <a:srgbClr val="FFCC8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Insufficient data</a:t>
              </a:r>
              <a:endPara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pic>
          <p:nvPicPr>
            <p:cNvPr id="417" name="Google Shape;417;p15"/>
            <p:cNvPicPr preferRelativeResize="0"/>
            <p:nvPr/>
          </p:nvPicPr>
          <p:blipFill rotWithShape="1">
            <a:blip r:embed="rId3">
              <a:alphaModFix/>
            </a:blip>
            <a:srcRect b="34754" l="-1" r="76024" t="33901"/>
            <a:stretch/>
          </p:blipFill>
          <p:spPr>
            <a:xfrm>
              <a:off x="1494256" y="1725550"/>
              <a:ext cx="1025081" cy="127941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18" name="Google Shape;418;p15"/>
          <p:cNvGrpSpPr/>
          <p:nvPr/>
        </p:nvGrpSpPr>
        <p:grpSpPr>
          <a:xfrm>
            <a:off x="3382864" y="1673217"/>
            <a:ext cx="2220864" cy="2155833"/>
            <a:chOff x="3382864" y="1673217"/>
            <a:chExt cx="2220864" cy="2155833"/>
          </a:xfrm>
        </p:grpSpPr>
        <p:sp>
          <p:nvSpPr>
            <p:cNvPr id="419" name="Google Shape;419;p15"/>
            <p:cNvSpPr/>
            <p:nvPr/>
          </p:nvSpPr>
          <p:spPr>
            <a:xfrm>
              <a:off x="3382864" y="2669167"/>
              <a:ext cx="2220864" cy="1159883"/>
            </a:xfrm>
            <a:prstGeom prst="roundRect">
              <a:avLst>
                <a:gd fmla="val 10000" name="adj"/>
              </a:avLst>
            </a:prstGeom>
            <a:solidFill>
              <a:srgbClr val="FFCC8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Project work in short time</a:t>
              </a:r>
              <a:endPara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pic>
          <p:nvPicPr>
            <p:cNvPr id="420" name="Google Shape;420;p15"/>
            <p:cNvPicPr preferRelativeResize="0"/>
            <p:nvPr/>
          </p:nvPicPr>
          <p:blipFill rotWithShape="1">
            <a:blip r:embed="rId3">
              <a:alphaModFix/>
            </a:blip>
            <a:srcRect b="33788" l="35944" r="34133" t="32453"/>
            <a:stretch/>
          </p:blipFill>
          <p:spPr>
            <a:xfrm>
              <a:off x="4003275" y="1673217"/>
              <a:ext cx="1297226" cy="139701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21" name="Google Shape;421;p15"/>
          <p:cNvPicPr preferRelativeResize="0"/>
          <p:nvPr/>
        </p:nvPicPr>
        <p:blipFill rotWithShape="1">
          <a:blip r:embed="rId4">
            <a:alphaModFix/>
          </a:blip>
          <a:srcRect b="23629" l="27787" r="29556" t="21606"/>
          <a:stretch/>
        </p:blipFill>
        <p:spPr>
          <a:xfrm>
            <a:off x="3095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15"/>
          <p:cNvSpPr txBox="1"/>
          <p:nvPr/>
        </p:nvSpPr>
        <p:spPr>
          <a:xfrm>
            <a:off x="6137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6"/>
          <p:cNvSpPr txBox="1"/>
          <p:nvPr/>
        </p:nvSpPr>
        <p:spPr>
          <a:xfrm>
            <a:off x="645382" y="786195"/>
            <a:ext cx="70890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300" u="none" cap="none" strike="noStrike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Success Story</a:t>
            </a:r>
            <a:endParaRPr b="0" i="0" sz="2300" u="none" cap="none" strike="noStrike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28" name="Google Shape;42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429" name="Google Shape;429;p16"/>
          <p:cNvGrpSpPr/>
          <p:nvPr/>
        </p:nvGrpSpPr>
        <p:grpSpPr>
          <a:xfrm>
            <a:off x="923924" y="1681596"/>
            <a:ext cx="3423992" cy="1952625"/>
            <a:chOff x="923924" y="1681596"/>
            <a:chExt cx="3423992" cy="1952625"/>
          </a:xfrm>
        </p:grpSpPr>
        <p:sp>
          <p:nvSpPr>
            <p:cNvPr id="430" name="Google Shape;430;p16"/>
            <p:cNvSpPr/>
            <p:nvPr/>
          </p:nvSpPr>
          <p:spPr>
            <a:xfrm>
              <a:off x="923924" y="2474338"/>
              <a:ext cx="3423992" cy="1159883"/>
            </a:xfrm>
            <a:prstGeom prst="roundRect">
              <a:avLst>
                <a:gd fmla="val 10000" name="adj"/>
              </a:avLst>
            </a:prstGeom>
            <a:solidFill>
              <a:srgbClr val="FFCC8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Successfully applied geospatial analysis, which had learn before.</a:t>
              </a:r>
              <a:endPara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pic>
          <p:nvPicPr>
            <p:cNvPr id="431" name="Google Shape;431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123828" y="1681596"/>
              <a:ext cx="1024184" cy="102418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32" name="Google Shape;432;p16"/>
          <p:cNvGrpSpPr/>
          <p:nvPr/>
        </p:nvGrpSpPr>
        <p:grpSpPr>
          <a:xfrm>
            <a:off x="4519366" y="1702139"/>
            <a:ext cx="3441134" cy="1932081"/>
            <a:chOff x="4519366" y="1702139"/>
            <a:chExt cx="3441134" cy="1932081"/>
          </a:xfrm>
        </p:grpSpPr>
        <p:sp>
          <p:nvSpPr>
            <p:cNvPr id="433" name="Google Shape;433;p16"/>
            <p:cNvSpPr/>
            <p:nvPr/>
          </p:nvSpPr>
          <p:spPr>
            <a:xfrm>
              <a:off x="4519366" y="2474337"/>
              <a:ext cx="3441134" cy="1159883"/>
            </a:xfrm>
            <a:prstGeom prst="roundRect">
              <a:avLst>
                <a:gd fmla="val 10000" name="adj"/>
              </a:avLst>
            </a:prstGeom>
            <a:solidFill>
              <a:srgbClr val="FFCC8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Successfully implemented the pycaret library, to more efficient the modeling process.</a:t>
              </a:r>
              <a:endPara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pic>
          <p:nvPicPr>
            <p:cNvPr id="434" name="Google Shape;434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27841" y="1702139"/>
              <a:ext cx="1024183" cy="102418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35" name="Google Shape;435;p16"/>
          <p:cNvPicPr preferRelativeResize="0"/>
          <p:nvPr/>
        </p:nvPicPr>
        <p:blipFill rotWithShape="1">
          <a:blip r:embed="rId5">
            <a:alphaModFix/>
          </a:blip>
          <a:srcRect b="23629" l="27787" r="29556" t="21606"/>
          <a:stretch/>
        </p:blipFill>
        <p:spPr>
          <a:xfrm>
            <a:off x="3095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16"/>
          <p:cNvSpPr txBox="1"/>
          <p:nvPr/>
        </p:nvSpPr>
        <p:spPr>
          <a:xfrm>
            <a:off x="6137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7"/>
          <p:cNvSpPr txBox="1"/>
          <p:nvPr/>
        </p:nvSpPr>
        <p:spPr>
          <a:xfrm>
            <a:off x="534546" y="761206"/>
            <a:ext cx="70890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300" u="none" cap="none" strike="noStrike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Conclusion &amp; Business Impact</a:t>
            </a:r>
            <a:endParaRPr b="0" i="0" sz="2300" u="none" cap="none" strike="noStrike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42" name="Google Shape;44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43" name="Google Shape;443;p17"/>
          <p:cNvPicPr preferRelativeResize="0"/>
          <p:nvPr/>
        </p:nvPicPr>
        <p:blipFill rotWithShape="1">
          <a:blip r:embed="rId3">
            <a:alphaModFix/>
          </a:blip>
          <a:srcRect b="23629" l="27787" r="29556" t="21606"/>
          <a:stretch/>
        </p:blipFill>
        <p:spPr>
          <a:xfrm>
            <a:off x="3095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17"/>
          <p:cNvSpPr txBox="1"/>
          <p:nvPr/>
        </p:nvSpPr>
        <p:spPr>
          <a:xfrm>
            <a:off x="6137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445" name="Google Shape;445;p17"/>
          <p:cNvSpPr txBox="1"/>
          <p:nvPr/>
        </p:nvSpPr>
        <p:spPr>
          <a:xfrm>
            <a:off x="992156" y="1467617"/>
            <a:ext cx="6631390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objective has been achieved but further improvements are needed to accurately predict house selling prices.</a:t>
            </a:r>
            <a:endParaRPr/>
          </a:p>
          <a:p>
            <a:pPr indent="-825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Separating the dataset based on price range/city area so that each model can be created later.</a:t>
            </a:r>
            <a:endParaRPr/>
          </a:p>
          <a:p>
            <a:pPr indent="-825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scraping is more specific to certain agents who have a fixed commission rate so that house prices are more measurable.</a:t>
            </a:r>
            <a:endParaRPr/>
          </a:p>
          <a:p>
            <a:pPr indent="-825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Collect more data and other house specifications.</a:t>
            </a:r>
            <a:endParaRPr/>
          </a:p>
          <a:p>
            <a:pPr indent="-825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Scheduling the web-scraping process, ETL process, and Modeling process.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3401" y="4399825"/>
            <a:ext cx="244986" cy="201168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8"/>
          <p:cNvSpPr txBox="1"/>
          <p:nvPr/>
        </p:nvSpPr>
        <p:spPr>
          <a:xfrm>
            <a:off x="843349" y="1574450"/>
            <a:ext cx="6838995" cy="6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0" i="0" lang="en-US" sz="7200" u="none" cap="none" strike="noStrike">
                <a:solidFill>
                  <a:srgbClr val="FFFFFF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Thank You</a:t>
            </a:r>
            <a:endParaRPr b="0" i="0" sz="7200" u="none" cap="none" strike="noStrike">
              <a:solidFill>
                <a:srgbClr val="FFFFFF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52" name="Google Shape;45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3" name="Google Shape;453;p18"/>
          <p:cNvSpPr txBox="1"/>
          <p:nvPr/>
        </p:nvSpPr>
        <p:spPr>
          <a:xfrm>
            <a:off x="925850" y="2839500"/>
            <a:ext cx="1917600" cy="13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M Fattahillah</a:t>
            </a:r>
            <a:endParaRPr b="1" i="0" sz="1800" u="none" cap="none" strike="noStrike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900" u="none" cap="none" strike="noStrike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FTDS-RMT-022</a:t>
            </a:r>
            <a:endParaRPr b="0" i="0" sz="900" u="none" cap="none" strike="noStrike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900" u="none" cap="none" strike="noStrike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Engineer</a:t>
            </a:r>
            <a:endParaRPr b="0" i="0" sz="900" u="none" cap="none" strike="noStrike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454" name="Google Shape;45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54775" y="4399825"/>
            <a:ext cx="284713" cy="201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05899" y="4399825"/>
            <a:ext cx="198637" cy="201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28695" y="4399825"/>
            <a:ext cx="201948" cy="201168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18"/>
          <p:cNvSpPr txBox="1"/>
          <p:nvPr/>
        </p:nvSpPr>
        <p:spPr>
          <a:xfrm>
            <a:off x="1230650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Hacktiv8id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18"/>
          <p:cNvSpPr txBox="1"/>
          <p:nvPr/>
        </p:nvSpPr>
        <p:spPr>
          <a:xfrm>
            <a:off x="3088375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Hacktiv8id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18"/>
          <p:cNvSpPr txBox="1"/>
          <p:nvPr/>
        </p:nvSpPr>
        <p:spPr>
          <a:xfrm>
            <a:off x="4946100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18"/>
          <p:cNvSpPr txBox="1"/>
          <p:nvPr/>
        </p:nvSpPr>
        <p:spPr>
          <a:xfrm>
            <a:off x="6704525" y="4338875"/>
            <a:ext cx="1423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 Indonesia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18"/>
          <p:cNvSpPr txBox="1"/>
          <p:nvPr/>
        </p:nvSpPr>
        <p:spPr>
          <a:xfrm>
            <a:off x="3028521" y="2839500"/>
            <a:ext cx="2045100" cy="13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M Gheddi</a:t>
            </a:r>
            <a:endParaRPr b="1" i="0" sz="1800" u="none" cap="none" strike="noStrike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FTDS-RMT-022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900" u="none" cap="none" strike="noStrike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Scientist</a:t>
            </a:r>
            <a:endParaRPr b="0" i="0" sz="900" u="none" cap="none" strike="noStrike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462" name="Google Shape;462;p18"/>
          <p:cNvSpPr txBox="1"/>
          <p:nvPr/>
        </p:nvSpPr>
        <p:spPr>
          <a:xfrm>
            <a:off x="4720017" y="2839500"/>
            <a:ext cx="1917600" cy="13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Firhan</a:t>
            </a:r>
            <a:endParaRPr b="1" i="0" sz="1800" u="none" cap="none" strike="noStrike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FTDS-RMT-022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900" u="none" cap="none" strike="noStrike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Analyst</a:t>
            </a:r>
            <a:endParaRPr b="0" i="0" sz="900" u="none" cap="none" strike="noStrike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463" name="Google Shape;463;p18"/>
          <p:cNvSpPr txBox="1"/>
          <p:nvPr/>
        </p:nvSpPr>
        <p:spPr>
          <a:xfrm>
            <a:off x="6334070" y="2832571"/>
            <a:ext cx="1917600" cy="13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M Fahmi F</a:t>
            </a:r>
            <a:endParaRPr b="1" i="0" sz="1800" u="none" cap="none" strike="noStrike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FTDS-RMT-022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900" u="none" cap="none" strike="noStrike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Analyst</a:t>
            </a:r>
            <a:endParaRPr b="0" i="0" sz="900" u="none" cap="none" strike="noStrike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464" name="Google Shape;464;p18"/>
          <p:cNvPicPr preferRelativeResize="0"/>
          <p:nvPr/>
        </p:nvPicPr>
        <p:blipFill rotWithShape="1">
          <a:blip r:embed="rId7">
            <a:alphaModFix/>
          </a:blip>
          <a:srcRect b="23630" l="27786" r="29556" t="21604"/>
          <a:stretch/>
        </p:blipFill>
        <p:spPr>
          <a:xfrm>
            <a:off x="309563" y="256299"/>
            <a:ext cx="335818" cy="307777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18"/>
          <p:cNvSpPr txBox="1"/>
          <p:nvPr/>
        </p:nvSpPr>
        <p:spPr>
          <a:xfrm>
            <a:off x="613771" y="163078"/>
            <a:ext cx="18516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"/>
          <p:cNvSpPr txBox="1"/>
          <p:nvPr/>
        </p:nvSpPr>
        <p:spPr>
          <a:xfrm>
            <a:off x="1940048" y="251536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Executive Summary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54" name="Google Shape;254;p2"/>
          <p:cNvSpPr/>
          <p:nvPr/>
        </p:nvSpPr>
        <p:spPr>
          <a:xfrm>
            <a:off x="685154" y="1257300"/>
            <a:ext cx="1438939" cy="744279"/>
          </a:xfrm>
          <a:prstGeom prst="rect">
            <a:avLst/>
          </a:prstGeom>
          <a:solidFill>
            <a:srgbClr val="EF8600"/>
          </a:solidFill>
          <a:ln cap="flat" cmpd="sng" w="25400">
            <a:solidFill>
              <a:srgbClr val="9F5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Issue</a:t>
            </a:r>
            <a:endParaRPr/>
          </a:p>
        </p:txBody>
      </p:sp>
      <p:sp>
        <p:nvSpPr>
          <p:cNvPr id="255" name="Google Shape;255;p2"/>
          <p:cNvSpPr/>
          <p:nvPr/>
        </p:nvSpPr>
        <p:spPr>
          <a:xfrm>
            <a:off x="685153" y="2067939"/>
            <a:ext cx="1438940" cy="514319"/>
          </a:xfrm>
          <a:prstGeom prst="rect">
            <a:avLst/>
          </a:prstGeom>
          <a:solidFill>
            <a:srgbClr val="EF8600"/>
          </a:solidFill>
          <a:ln cap="flat" cmpd="sng" w="25400">
            <a:solidFill>
              <a:srgbClr val="9F5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</a:t>
            </a:r>
            <a:endParaRPr/>
          </a:p>
        </p:txBody>
      </p:sp>
      <p:sp>
        <p:nvSpPr>
          <p:cNvPr id="256" name="Google Shape;256;p2"/>
          <p:cNvSpPr/>
          <p:nvPr/>
        </p:nvSpPr>
        <p:spPr>
          <a:xfrm>
            <a:off x="685152" y="2648618"/>
            <a:ext cx="1438941" cy="1065599"/>
          </a:xfrm>
          <a:prstGeom prst="rect">
            <a:avLst/>
          </a:prstGeom>
          <a:solidFill>
            <a:srgbClr val="EF8600"/>
          </a:solidFill>
          <a:ln cap="flat" cmpd="sng" w="25400">
            <a:solidFill>
              <a:srgbClr val="9F5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Method/Model</a:t>
            </a:r>
            <a:endParaRPr/>
          </a:p>
        </p:txBody>
      </p:sp>
      <p:sp>
        <p:nvSpPr>
          <p:cNvPr id="257" name="Google Shape;257;p2"/>
          <p:cNvSpPr/>
          <p:nvPr/>
        </p:nvSpPr>
        <p:spPr>
          <a:xfrm>
            <a:off x="685151" y="3786905"/>
            <a:ext cx="1438941" cy="514319"/>
          </a:xfrm>
          <a:prstGeom prst="rect">
            <a:avLst/>
          </a:prstGeom>
          <a:solidFill>
            <a:srgbClr val="EF8600"/>
          </a:solidFill>
          <a:ln cap="flat" cmpd="sng" w="25400">
            <a:solidFill>
              <a:srgbClr val="9F5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Impact</a:t>
            </a:r>
            <a:endParaRPr/>
          </a:p>
        </p:txBody>
      </p:sp>
      <p:sp>
        <p:nvSpPr>
          <p:cNvPr id="258" name="Google Shape;258;p2"/>
          <p:cNvSpPr/>
          <p:nvPr/>
        </p:nvSpPr>
        <p:spPr>
          <a:xfrm>
            <a:off x="2214396" y="1257300"/>
            <a:ext cx="1717842" cy="744279"/>
          </a:xfrm>
          <a:prstGeom prst="rect">
            <a:avLst/>
          </a:prstGeom>
          <a:solidFill>
            <a:srgbClr val="FFCC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Helping </a:t>
            </a:r>
            <a:r>
              <a:rPr b="1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developers/individuals </a:t>
            </a: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determine the selling price of houses</a:t>
            </a:r>
            <a:endParaRPr/>
          </a:p>
        </p:txBody>
      </p:sp>
      <p:sp>
        <p:nvSpPr>
          <p:cNvPr id="259" name="Google Shape;259;p2"/>
          <p:cNvSpPr/>
          <p:nvPr/>
        </p:nvSpPr>
        <p:spPr>
          <a:xfrm>
            <a:off x="4022540" y="1254822"/>
            <a:ext cx="1808144" cy="738449"/>
          </a:xfrm>
          <a:prstGeom prst="rect">
            <a:avLst/>
          </a:prstGeom>
          <a:solidFill>
            <a:srgbClr val="FFCC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is no </a:t>
            </a:r>
            <a:r>
              <a:rPr b="1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specific application</a:t>
            </a: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determine the selling price of a house in Jakarta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2"/>
          <p:cNvSpPr/>
          <p:nvPr/>
        </p:nvSpPr>
        <p:spPr>
          <a:xfrm>
            <a:off x="5920986" y="1263130"/>
            <a:ext cx="2654975" cy="738448"/>
          </a:xfrm>
          <a:prstGeom prst="rect">
            <a:avLst/>
          </a:prstGeom>
          <a:solidFill>
            <a:srgbClr val="FFCC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House price trends tend to increase from year to year, making it an obstacle for some people in determining the selling price of their house.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2"/>
          <p:cNvSpPr/>
          <p:nvPr/>
        </p:nvSpPr>
        <p:spPr>
          <a:xfrm>
            <a:off x="2214397" y="2067939"/>
            <a:ext cx="6361564" cy="514319"/>
          </a:xfrm>
          <a:prstGeom prst="rect">
            <a:avLst/>
          </a:prstGeom>
          <a:solidFill>
            <a:srgbClr val="FFCC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to determine the selling price of a house based on the specifications of the house?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2"/>
          <p:cNvSpPr/>
          <p:nvPr/>
        </p:nvSpPr>
        <p:spPr>
          <a:xfrm>
            <a:off x="2214397" y="2651183"/>
            <a:ext cx="6361564" cy="349858"/>
          </a:xfrm>
          <a:prstGeom prst="rect">
            <a:avLst/>
          </a:prstGeom>
          <a:solidFill>
            <a:srgbClr val="FFCC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Machine Learning Regressive Model</a:t>
            </a:r>
            <a:endParaRPr/>
          </a:p>
        </p:txBody>
      </p:sp>
      <p:sp>
        <p:nvSpPr>
          <p:cNvPr id="263" name="Google Shape;263;p2"/>
          <p:cNvSpPr/>
          <p:nvPr/>
        </p:nvSpPr>
        <p:spPr>
          <a:xfrm>
            <a:off x="2214397" y="3069966"/>
            <a:ext cx="2032019" cy="644251"/>
          </a:xfrm>
          <a:prstGeom prst="rect">
            <a:avLst/>
          </a:prstGeom>
          <a:solidFill>
            <a:srgbClr val="FFCC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Determine the variables that influence house prices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"/>
          <p:cNvSpPr/>
          <p:nvPr/>
        </p:nvSpPr>
        <p:spPr>
          <a:xfrm>
            <a:off x="4336720" y="3069966"/>
            <a:ext cx="1863187" cy="644251"/>
          </a:xfrm>
          <a:prstGeom prst="rect">
            <a:avLst/>
          </a:prstGeom>
          <a:solidFill>
            <a:srgbClr val="FFCC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Comparing several regression algorithms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"/>
          <p:cNvSpPr/>
          <p:nvPr/>
        </p:nvSpPr>
        <p:spPr>
          <a:xfrm>
            <a:off x="6276106" y="3069966"/>
            <a:ext cx="2299855" cy="644251"/>
          </a:xfrm>
          <a:prstGeom prst="rect">
            <a:avLst/>
          </a:prstGeom>
          <a:solidFill>
            <a:srgbClr val="FFCC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 the best regression model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"/>
          <p:cNvSpPr/>
          <p:nvPr/>
        </p:nvSpPr>
        <p:spPr>
          <a:xfrm>
            <a:off x="2214397" y="3783142"/>
            <a:ext cx="2386421" cy="514319"/>
          </a:xfrm>
          <a:prstGeom prst="rect">
            <a:avLst/>
          </a:prstGeom>
          <a:solidFill>
            <a:srgbClr val="FFCC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Provides easy house price predictions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"/>
          <p:cNvSpPr/>
          <p:nvPr/>
        </p:nvSpPr>
        <p:spPr>
          <a:xfrm>
            <a:off x="4691123" y="3781729"/>
            <a:ext cx="2386421" cy="514319"/>
          </a:xfrm>
          <a:prstGeom prst="rect">
            <a:avLst/>
          </a:prstGeom>
          <a:solidFill>
            <a:srgbClr val="FFCC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Helping the home appraisal process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2"/>
          <p:cNvPicPr preferRelativeResize="0"/>
          <p:nvPr/>
        </p:nvPicPr>
        <p:blipFill rotWithShape="1">
          <a:blip r:embed="rId3">
            <a:alphaModFix/>
          </a:blip>
          <a:srcRect b="28475" l="33472" r="33571" t="28665"/>
          <a:stretch/>
        </p:blipFill>
        <p:spPr>
          <a:xfrm>
            <a:off x="6602718" y="291202"/>
            <a:ext cx="259453" cy="240866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66385" y="2787060"/>
            <a:ext cx="3255720" cy="2481931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"/>
          <p:cNvSpPr txBox="1"/>
          <p:nvPr/>
        </p:nvSpPr>
        <p:spPr>
          <a:xfrm>
            <a:off x="1674781" y="251536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Process of Engineering Data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76" name="Google Shape;276;p3"/>
          <p:cNvPicPr preferRelativeResize="0"/>
          <p:nvPr/>
        </p:nvPicPr>
        <p:blipFill rotWithShape="1">
          <a:blip r:embed="rId4">
            <a:alphaModFix/>
          </a:blip>
          <a:srcRect b="28475" l="33472" r="33571" t="28665"/>
          <a:stretch/>
        </p:blipFill>
        <p:spPr>
          <a:xfrm>
            <a:off x="6602718" y="291202"/>
            <a:ext cx="259453" cy="240866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grpSp>
        <p:nvGrpSpPr>
          <p:cNvPr id="278" name="Google Shape;278;p3"/>
          <p:cNvGrpSpPr/>
          <p:nvPr/>
        </p:nvGrpSpPr>
        <p:grpSpPr>
          <a:xfrm>
            <a:off x="443345" y="1740173"/>
            <a:ext cx="7081582" cy="780467"/>
            <a:chOff x="464127" y="2006593"/>
            <a:chExt cx="7081582" cy="780467"/>
          </a:xfrm>
        </p:grpSpPr>
        <p:sp>
          <p:nvSpPr>
            <p:cNvPr id="279" name="Google Shape;279;p3"/>
            <p:cNvSpPr/>
            <p:nvPr/>
          </p:nvSpPr>
          <p:spPr>
            <a:xfrm>
              <a:off x="464127" y="2015836"/>
              <a:ext cx="2092037" cy="771224"/>
            </a:xfrm>
            <a:prstGeom prst="roundRect">
              <a:avLst>
                <a:gd fmla="val 16667" name="adj"/>
              </a:avLst>
            </a:prstGeom>
            <a:solidFill>
              <a:srgbClr val="FFCC8B"/>
            </a:solidFill>
            <a:ln cap="flat" cmpd="sng" w="25400">
              <a:solidFill>
                <a:srgbClr val="EF86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Web Scraping</a:t>
              </a: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916383" y="2015836"/>
              <a:ext cx="2092037" cy="771224"/>
            </a:xfrm>
            <a:prstGeom prst="roundRect">
              <a:avLst>
                <a:gd fmla="val 16667" name="adj"/>
              </a:avLst>
            </a:prstGeom>
            <a:solidFill>
              <a:srgbClr val="FFCC8B"/>
            </a:solidFill>
            <a:ln cap="flat" cmpd="sng" w="25400">
              <a:solidFill>
                <a:srgbClr val="EF86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 Cleaning</a:t>
              </a: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453672" y="2006593"/>
              <a:ext cx="2092037" cy="771224"/>
            </a:xfrm>
            <a:prstGeom prst="roundRect">
              <a:avLst>
                <a:gd fmla="val 16667" name="adj"/>
              </a:avLst>
            </a:prstGeom>
            <a:solidFill>
              <a:srgbClr val="FFCC8B"/>
            </a:solidFill>
            <a:ln cap="flat" cmpd="sng" w="25400">
              <a:solidFill>
                <a:srgbClr val="EF86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Saving</a:t>
              </a:r>
              <a:endParaRPr/>
            </a:p>
          </p:txBody>
        </p:sp>
        <p:cxnSp>
          <p:nvCxnSpPr>
            <p:cNvPr id="282" name="Google Shape;282;p3"/>
            <p:cNvCxnSpPr>
              <a:stCxn id="279" idx="3"/>
            </p:cNvCxnSpPr>
            <p:nvPr/>
          </p:nvCxnSpPr>
          <p:spPr>
            <a:xfrm>
              <a:off x="2556164" y="2401448"/>
              <a:ext cx="353400" cy="0"/>
            </a:xfrm>
            <a:prstGeom prst="straightConnector1">
              <a:avLst/>
            </a:prstGeom>
            <a:noFill/>
            <a:ln cap="flat" cmpd="sng" w="38100">
              <a:solidFill>
                <a:srgbClr val="EF86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283" name="Google Shape;283;p3"/>
            <p:cNvCxnSpPr/>
            <p:nvPr/>
          </p:nvCxnSpPr>
          <p:spPr>
            <a:xfrm>
              <a:off x="5001492" y="2392205"/>
              <a:ext cx="452180" cy="0"/>
            </a:xfrm>
            <a:prstGeom prst="straightConnector1">
              <a:avLst/>
            </a:prstGeom>
            <a:noFill/>
            <a:ln cap="flat" cmpd="sng" w="38100">
              <a:solidFill>
                <a:srgbClr val="EF86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284" name="Google Shape;284;p3"/>
          <p:cNvSpPr txBox="1"/>
          <p:nvPr/>
        </p:nvSpPr>
        <p:spPr>
          <a:xfrm>
            <a:off x="629019" y="2624107"/>
            <a:ext cx="179083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web scraping from the Lamudi.co.id website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"/>
          <p:cNvSpPr txBox="1"/>
          <p:nvPr/>
        </p:nvSpPr>
        <p:spPr>
          <a:xfrm>
            <a:off x="2895601" y="2597904"/>
            <a:ext cx="225338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data obtained from web-scraping is carried out by a data cleaning process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"/>
          <p:cNvSpPr txBox="1"/>
          <p:nvPr/>
        </p:nvSpPr>
        <p:spPr>
          <a:xfrm>
            <a:off x="5498505" y="2592973"/>
            <a:ext cx="179083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the data is clean enough, the clean data is then saved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66385" y="2787060"/>
            <a:ext cx="3255720" cy="248193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293" name="Google Shape;293;p4"/>
          <p:cNvSpPr txBox="1"/>
          <p:nvPr/>
        </p:nvSpPr>
        <p:spPr>
          <a:xfrm>
            <a:off x="1739192" y="251536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Overview Dataset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94" name="Google Shape;294;p4"/>
          <p:cNvPicPr preferRelativeResize="0"/>
          <p:nvPr/>
        </p:nvPicPr>
        <p:blipFill rotWithShape="1">
          <a:blip r:embed="rId4">
            <a:alphaModFix/>
          </a:blip>
          <a:srcRect b="0" l="255" r="254" t="0"/>
          <a:stretch/>
        </p:blipFill>
        <p:spPr>
          <a:xfrm>
            <a:off x="263236" y="1078653"/>
            <a:ext cx="8617528" cy="1988938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"/>
          <p:cNvSpPr txBox="1"/>
          <p:nvPr/>
        </p:nvSpPr>
        <p:spPr>
          <a:xfrm>
            <a:off x="559744" y="3333645"/>
            <a:ext cx="54115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Sources :</a:t>
            </a: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2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https://www.lamudi.co.id/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Method :</a:t>
            </a: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Scraping with Browser Extension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Have 10 column 2565 rows</a:t>
            </a:r>
            <a:endParaRPr/>
          </a:p>
        </p:txBody>
      </p:sp>
      <p:pic>
        <p:nvPicPr>
          <p:cNvPr id="296" name="Google Shape;296;p4"/>
          <p:cNvPicPr preferRelativeResize="0"/>
          <p:nvPr/>
        </p:nvPicPr>
        <p:blipFill rotWithShape="1">
          <a:blip r:embed="rId6">
            <a:alphaModFix/>
          </a:blip>
          <a:srcRect b="28475" l="33472" r="33571" t="28665"/>
          <a:stretch/>
        </p:blipFill>
        <p:spPr>
          <a:xfrm>
            <a:off x="6602718" y="291202"/>
            <a:ext cx="259453" cy="240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2" name="Google Shape;302;p5"/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Analysis Data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03" name="Google Shape;303;p5"/>
          <p:cNvPicPr preferRelativeResize="0"/>
          <p:nvPr/>
        </p:nvPicPr>
        <p:blipFill rotWithShape="1">
          <a:blip r:embed="rId3">
            <a:alphaModFix/>
          </a:blip>
          <a:srcRect b="23629" l="27787" r="29556" t="21606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5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305" name="Google Shape;305;p5"/>
          <p:cNvSpPr txBox="1"/>
          <p:nvPr/>
        </p:nvSpPr>
        <p:spPr>
          <a:xfrm>
            <a:off x="408128" y="862606"/>
            <a:ext cx="3377878" cy="88900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Differences in average house prices between 5 city areas in DKI Jakarta</a:t>
            </a:r>
            <a:endParaRPr b="1" i="0" sz="16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06" name="Google Shape;306;p5"/>
          <p:cNvPicPr preferRelativeResize="0"/>
          <p:nvPr/>
        </p:nvPicPr>
        <p:blipFill rotWithShape="1">
          <a:blip r:embed="rId4">
            <a:alphaModFix/>
          </a:blip>
          <a:srcRect b="9336" l="88988" r="0" t="12291"/>
          <a:stretch/>
        </p:blipFill>
        <p:spPr>
          <a:xfrm>
            <a:off x="7783032" y="736689"/>
            <a:ext cx="707987" cy="4031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7" name="Google Shape;307;p5"/>
          <p:cNvGrpSpPr/>
          <p:nvPr/>
        </p:nvGrpSpPr>
        <p:grpSpPr>
          <a:xfrm>
            <a:off x="3759637" y="949525"/>
            <a:ext cx="3882977" cy="3937676"/>
            <a:chOff x="3567545" y="925954"/>
            <a:chExt cx="3685348" cy="3737263"/>
          </a:xfrm>
        </p:grpSpPr>
        <p:pic>
          <p:nvPicPr>
            <p:cNvPr id="308" name="Google Shape;308;p5"/>
            <p:cNvPicPr preferRelativeResize="0"/>
            <p:nvPr/>
          </p:nvPicPr>
          <p:blipFill rotWithShape="1">
            <a:blip r:embed="rId4">
              <a:alphaModFix/>
            </a:blip>
            <a:srcRect b="20175" l="20756" r="35152" t="23935"/>
            <a:stretch/>
          </p:blipFill>
          <p:spPr>
            <a:xfrm>
              <a:off x="3567545" y="925954"/>
              <a:ext cx="3685348" cy="37372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9" name="Google Shape;309;p5"/>
            <p:cNvPicPr preferRelativeResize="0"/>
            <p:nvPr/>
          </p:nvPicPr>
          <p:blipFill rotWithShape="1">
            <a:blip r:embed="rId5">
              <a:alphaModFix/>
            </a:blip>
            <a:srcRect b="47881" l="74791" r="19375" t="38807"/>
            <a:stretch/>
          </p:blipFill>
          <p:spPr>
            <a:xfrm>
              <a:off x="5584842" y="1165945"/>
              <a:ext cx="1294045" cy="9705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0" name="Google Shape;310;p5"/>
            <p:cNvPicPr preferRelativeResize="0"/>
            <p:nvPr/>
          </p:nvPicPr>
          <p:blipFill rotWithShape="1">
            <a:blip r:embed="rId6">
              <a:alphaModFix/>
            </a:blip>
            <a:srcRect b="28626" l="77056" r="17847" t="61494"/>
            <a:stretch/>
          </p:blipFill>
          <p:spPr>
            <a:xfrm>
              <a:off x="5988128" y="2618952"/>
              <a:ext cx="1085667" cy="6916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1" name="Google Shape;311;p5"/>
            <p:cNvPicPr preferRelativeResize="0"/>
            <p:nvPr/>
          </p:nvPicPr>
          <p:blipFill rotWithShape="1">
            <a:blip r:embed="rId7">
              <a:alphaModFix/>
            </a:blip>
            <a:srcRect b="46051" l="70555" r="24835" t="46534"/>
            <a:stretch/>
          </p:blipFill>
          <p:spPr>
            <a:xfrm>
              <a:off x="3996705" y="1472814"/>
              <a:ext cx="950410" cy="502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2" name="Google Shape;312;p5"/>
            <p:cNvPicPr preferRelativeResize="0"/>
            <p:nvPr/>
          </p:nvPicPr>
          <p:blipFill rotWithShape="1">
            <a:blip r:embed="rId8">
              <a:alphaModFix/>
            </a:blip>
            <a:srcRect b="30182" l="73285" r="21606" t="62131"/>
            <a:stretch/>
          </p:blipFill>
          <p:spPr>
            <a:xfrm>
              <a:off x="4738678" y="2808031"/>
              <a:ext cx="996535" cy="4926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3" name="Google Shape;313;p5"/>
            <p:cNvPicPr preferRelativeResize="0"/>
            <p:nvPr/>
          </p:nvPicPr>
          <p:blipFill rotWithShape="1">
            <a:blip r:embed="rId9">
              <a:alphaModFix/>
            </a:blip>
            <a:srcRect b="28296" l="73979" r="21233" t="63860"/>
            <a:stretch/>
          </p:blipFill>
          <p:spPr>
            <a:xfrm>
              <a:off x="5483553" y="1879795"/>
              <a:ext cx="1009149" cy="54351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4" name="Google Shape;314;p5"/>
          <p:cNvSpPr txBox="1"/>
          <p:nvPr/>
        </p:nvSpPr>
        <p:spPr>
          <a:xfrm>
            <a:off x="435053" y="1856534"/>
            <a:ext cx="3636339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Central Jakarta is the city with the highest average house price, around IDR 12.5 billion (near the government office and business centers)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 Jakarta is the city with the second highest average house price, around IDR 11.7 billion (near with many Central Business District)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North Jakarta is the city with the third highest average house price, around IDR 5.7 billion (near with port, beach and tourist place)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West and East Jakarta are cities with an average house price &lt; IDR 3 billion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0" name="Google Shape;320;p6"/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Analysis Data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21" name="Google Shape;321;p6"/>
          <p:cNvPicPr preferRelativeResize="0"/>
          <p:nvPr/>
        </p:nvPicPr>
        <p:blipFill rotWithShape="1">
          <a:blip r:embed="rId3">
            <a:alphaModFix/>
          </a:blip>
          <a:srcRect b="23629" l="27787" r="29556" t="21606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6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323" name="Google Shape;323;p6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8836" l="0" r="0" t="0"/>
          <a:stretch/>
        </p:blipFill>
        <p:spPr>
          <a:xfrm>
            <a:off x="491967" y="954923"/>
            <a:ext cx="4794254" cy="3812203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6"/>
          <p:cNvSpPr txBox="1"/>
          <p:nvPr/>
        </p:nvSpPr>
        <p:spPr>
          <a:xfrm>
            <a:off x="5545298" y="1706862"/>
            <a:ext cx="2633746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house with a red pin shows the price &gt; IDR 10 Billion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Houses with orange pins show the price is IDR 5-10 Billion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house with the light green pin shows the price is IDR 2.5 - 5 Billion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Houses with dark green pins show the price is &lt; IDR 2.5 Billion</a:t>
            </a:r>
            <a:endParaRPr/>
          </a:p>
        </p:txBody>
      </p:sp>
      <p:sp>
        <p:nvSpPr>
          <p:cNvPr id="325" name="Google Shape;325;p6"/>
          <p:cNvSpPr txBox="1"/>
          <p:nvPr/>
        </p:nvSpPr>
        <p:spPr>
          <a:xfrm>
            <a:off x="5382491" y="844606"/>
            <a:ext cx="3331284" cy="7457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An overview of the distribution of houses and also their prices</a:t>
            </a:r>
            <a:endParaRPr b="1" i="0" sz="14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1" name="Google Shape;331;p7"/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Analysis Data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32" name="Google Shape;332;p7"/>
          <p:cNvPicPr preferRelativeResize="0"/>
          <p:nvPr/>
        </p:nvPicPr>
        <p:blipFill rotWithShape="1">
          <a:blip r:embed="rId3">
            <a:alphaModFix/>
          </a:blip>
          <a:srcRect b="23629" l="27787" r="29556" t="21606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7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334" name="Google Shape;33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9233" y="955442"/>
            <a:ext cx="6088730" cy="376203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7"/>
          <p:cNvSpPr txBox="1"/>
          <p:nvPr/>
        </p:nvSpPr>
        <p:spPr>
          <a:xfrm>
            <a:off x="6670963" y="844606"/>
            <a:ext cx="2042811" cy="7457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An overview of the distribution of houses and also their prices</a:t>
            </a:r>
            <a:endParaRPr b="1" i="0" sz="14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1" name="Google Shape;341;p8"/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Analysis Data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42" name="Google Shape;342;p8"/>
          <p:cNvPicPr preferRelativeResize="0"/>
          <p:nvPr/>
        </p:nvPicPr>
        <p:blipFill rotWithShape="1">
          <a:blip r:embed="rId3">
            <a:alphaModFix/>
          </a:blip>
          <a:srcRect b="23629" l="27787" r="29556" t="21606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8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344" name="Google Shape;344;p8"/>
          <p:cNvPicPr preferRelativeResize="0"/>
          <p:nvPr/>
        </p:nvPicPr>
        <p:blipFill rotWithShape="1">
          <a:blip r:embed="rId4">
            <a:alphaModFix/>
          </a:blip>
          <a:srcRect b="2621" l="0" r="0" t="6494"/>
          <a:stretch/>
        </p:blipFill>
        <p:spPr>
          <a:xfrm>
            <a:off x="713509" y="943979"/>
            <a:ext cx="6982690" cy="2921438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8"/>
          <p:cNvSpPr txBox="1"/>
          <p:nvPr/>
        </p:nvSpPr>
        <p:spPr>
          <a:xfrm>
            <a:off x="751745" y="3871538"/>
            <a:ext cx="8032037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Menteng, which is one of the sub-districts in Central Jakarta, has an average house price of IDR 38.3 billion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Setiabudi, Kebayoran Baru, Kebayoran Lama have an average house price in the range of IDR 20 - 30 billion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Mampang Prapatan and Sawah Besar have average house prices in the range of IDR 10 - 20 billion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sub-districts have an average house price &lt; IDR 10 billion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1" name="Google Shape;351;p9"/>
          <p:cNvSpPr txBox="1"/>
          <p:nvPr/>
        </p:nvSpPr>
        <p:spPr>
          <a:xfrm>
            <a:off x="408128" y="283543"/>
            <a:ext cx="4863526" cy="5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2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Analysis Data</a:t>
            </a:r>
            <a:endParaRPr b="1" i="0" sz="32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52" name="Google Shape;352;p9"/>
          <p:cNvPicPr preferRelativeResize="0"/>
          <p:nvPr/>
        </p:nvPicPr>
        <p:blipFill rotWithShape="1">
          <a:blip r:embed="rId3">
            <a:alphaModFix/>
          </a:blip>
          <a:srcRect b="23629" l="27787" r="29556" t="21606"/>
          <a:stretch/>
        </p:blipFill>
        <p:spPr>
          <a:xfrm>
            <a:off x="6557963" y="256299"/>
            <a:ext cx="335819" cy="3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9"/>
          <p:cNvSpPr txBox="1"/>
          <p:nvPr/>
        </p:nvSpPr>
        <p:spPr>
          <a:xfrm>
            <a:off x="6862171" y="163078"/>
            <a:ext cx="1851604" cy="3759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Property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1200" u="none" cap="none" strike="noStrike">
                <a:solidFill>
                  <a:srgbClr val="F06634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Worth</a:t>
            </a:r>
            <a:endParaRPr b="0" i="0" sz="1200" u="none" cap="none" strike="noStrike">
              <a:solidFill>
                <a:srgbClr val="F06634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354" name="Google Shape;354;p9"/>
          <p:cNvSpPr txBox="1"/>
          <p:nvPr/>
        </p:nvSpPr>
        <p:spPr>
          <a:xfrm>
            <a:off x="408128" y="824983"/>
            <a:ext cx="8613030" cy="8553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06634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Percentage distribution of houses based on price range in each city in DKI Jakarta</a:t>
            </a:r>
            <a:endParaRPr b="1" i="0" sz="1400" u="none" cap="none" strike="noStrike">
              <a:solidFill>
                <a:srgbClr val="F06634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55" name="Google Shape;355;p9"/>
          <p:cNvPicPr preferRelativeResize="0"/>
          <p:nvPr/>
        </p:nvPicPr>
        <p:blipFill rotWithShape="1">
          <a:blip r:embed="rId4">
            <a:alphaModFix/>
          </a:blip>
          <a:srcRect b="0" l="8540" r="0" t="9767"/>
          <a:stretch/>
        </p:blipFill>
        <p:spPr>
          <a:xfrm>
            <a:off x="417687" y="1145062"/>
            <a:ext cx="5508096" cy="3796015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9"/>
          <p:cNvSpPr txBox="1"/>
          <p:nvPr/>
        </p:nvSpPr>
        <p:spPr>
          <a:xfrm>
            <a:off x="5531556" y="1488797"/>
            <a:ext cx="3194757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There are many choices of houses with prices &gt; IDR 5 Billion in the South Jakarta, North Jakarta and Central Jakarta areas</a:t>
            </a:r>
            <a:endParaRPr/>
          </a:p>
          <a:p>
            <a:pPr indent="-2095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But, if you want to find a price &lt; IDR 2.5 billion, the East Jakarta and West Jakarta areas could be an option</a:t>
            </a:r>
            <a:endParaRPr/>
          </a:p>
          <a:p>
            <a:pPr indent="-2095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Houses priced at IDR 2.5-5 Billion are available in all areas of DKI Jakarta with a percentage of around 20-29% in each district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